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5" r:id="rId1"/>
  </p:sldMasterIdLst>
  <p:notesMasterIdLst>
    <p:notesMasterId r:id="rId8"/>
  </p:notesMasterIdLst>
  <p:sldIdLst>
    <p:sldId id="256" r:id="rId2"/>
    <p:sldId id="258" r:id="rId3"/>
    <p:sldId id="260" r:id="rId4"/>
    <p:sldId id="261" r:id="rId5"/>
    <p:sldId id="284" r:id="rId6"/>
    <p:sldId id="265" r:id="rId7"/>
  </p:sldIdLst>
  <p:sldSz cx="9144000" cy="6858000" type="screen4x3"/>
  <p:notesSz cx="6858000" cy="9144000"/>
  <p:embeddedFontLst>
    <p:embeddedFont>
      <p:font typeface="Roboto" panose="020B0604020202020204" charset="0"/>
      <p:regular r:id="rId9"/>
      <p:bold r:id="rId10"/>
      <p:italic r:id="rId11"/>
      <p:boldItalic r:id="rId12"/>
    </p:embeddedFont>
    <p:embeddedFont>
      <p:font typeface="Georgia" panose="02040502050405020303" pitchFamily="18" charset="0"/>
      <p:regular r:id="rId13"/>
      <p:bold r:id="rId14"/>
      <p:italic r:id="rId15"/>
      <p:boldItalic r:id="rId16"/>
    </p:embeddedFont>
    <p:embeddedFont>
      <p:font typeface="Roboto Slab" panose="020B0604020202020204" charset="0"/>
      <p:regular r:id="rId17"/>
      <p:bold r:id="rId18"/>
    </p:embeddedFont>
    <p:embeddedFont>
      <p:font typeface="Oxygen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F105D8-16C8-48DC-8DB5-D057AC83F56D}">
  <a:tblStyle styleId="{11F105D8-16C8-48DC-8DB5-D057AC83F5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32" y="4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 </a:t>
            </a:r>
            <a:r>
              <a:rPr lang="fr-FR" dirty="0" err="1"/>
              <a:t>moleculaire</a:t>
            </a:r>
            <a:r>
              <a:rPr lang="fr-FR" dirty="0"/>
              <a:t> </a:t>
            </a:r>
            <a:r>
              <a:rPr lang="fr-FR" dirty="0" err="1"/>
              <a:t>aanpak</a:t>
            </a:r>
            <a:r>
              <a:rPr lang="fr-FR" dirty="0"/>
              <a:t> van de </a:t>
            </a:r>
            <a:r>
              <a:rPr lang="fr-FR" dirty="0" err="1"/>
              <a:t>chemie</a:t>
            </a:r>
            <a:r>
              <a:rPr lang="fr-FR" dirty="0"/>
              <a:t> en de biologie </a:t>
            </a:r>
            <a:r>
              <a:rPr lang="fr-FR" dirty="0" err="1"/>
              <a:t>worden</a:t>
            </a:r>
            <a:r>
              <a:rPr lang="fr-FR" dirty="0"/>
              <a:t> </a:t>
            </a:r>
            <a:r>
              <a:rPr lang="fr-FR" dirty="0" err="1"/>
              <a:t>samengenomen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Onderzoekt</a:t>
            </a:r>
            <a:r>
              <a:rPr lang="fr-FR" dirty="0"/>
              <a:t> </a:t>
            </a:r>
            <a:r>
              <a:rPr lang="fr-FR" dirty="0" err="1"/>
              <a:t>ieder</a:t>
            </a:r>
            <a:r>
              <a:rPr lang="fr-FR" dirty="0"/>
              <a:t> aspect van de </a:t>
            </a:r>
            <a:r>
              <a:rPr lang="fr-FR" dirty="0" err="1"/>
              <a:t>structuur</a:t>
            </a:r>
            <a:r>
              <a:rPr lang="fr-FR" dirty="0"/>
              <a:t> en de </a:t>
            </a:r>
            <a:r>
              <a:rPr lang="fr-FR" dirty="0" err="1"/>
              <a:t>functie</a:t>
            </a:r>
            <a:r>
              <a:rPr lang="fr-FR" dirty="0"/>
              <a:t> van </a:t>
            </a:r>
            <a:r>
              <a:rPr lang="fr-FR" dirty="0" err="1"/>
              <a:t>alle</a:t>
            </a:r>
            <a:r>
              <a:rPr lang="fr-FR" dirty="0"/>
              <a:t> </a:t>
            </a:r>
            <a:r>
              <a:rPr lang="fr-FR" dirty="0" err="1"/>
              <a:t>levende</a:t>
            </a:r>
            <a:r>
              <a:rPr lang="fr-FR" dirty="0"/>
              <a:t> </a:t>
            </a:r>
            <a:r>
              <a:rPr lang="fr-FR" dirty="0" err="1"/>
              <a:t>dingen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Er </a:t>
            </a:r>
            <a:r>
              <a:rPr lang="fr-FR" dirty="0" err="1"/>
              <a:t>worden</a:t>
            </a:r>
            <a:r>
              <a:rPr lang="fr-FR" dirty="0"/>
              <a:t> </a:t>
            </a:r>
            <a:r>
              <a:rPr lang="fr-FR" dirty="0" err="1"/>
              <a:t>bepaalde</a:t>
            </a:r>
            <a:r>
              <a:rPr lang="fr-FR" dirty="0"/>
              <a:t> </a:t>
            </a:r>
            <a:r>
              <a:rPr lang="fr-FR" dirty="0" err="1"/>
              <a:t>enzymen</a:t>
            </a:r>
            <a:r>
              <a:rPr lang="fr-FR" dirty="0"/>
              <a:t> </a:t>
            </a:r>
            <a:r>
              <a:rPr lang="fr-FR" dirty="0" err="1"/>
              <a:t>onderzocht</a:t>
            </a:r>
            <a:r>
              <a:rPr lang="fr-FR" dirty="0"/>
              <a:t> </a:t>
            </a:r>
            <a:r>
              <a:rPr lang="fr-FR" dirty="0" err="1"/>
              <a:t>zoals</a:t>
            </a:r>
            <a:r>
              <a:rPr lang="fr-FR" dirty="0"/>
              <a:t> </a:t>
            </a:r>
            <a:r>
              <a:rPr lang="fr-FR" dirty="0" err="1"/>
              <a:t>eiwitten</a:t>
            </a:r>
            <a:r>
              <a:rPr lang="fr-FR" dirty="0"/>
              <a:t> en </a:t>
            </a:r>
            <a:r>
              <a:rPr lang="fr-FR" dirty="0" err="1"/>
              <a:t>aminozuren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Al </a:t>
            </a:r>
            <a:r>
              <a:rPr lang="fr-FR" dirty="0" err="1"/>
              <a:t>vanaf</a:t>
            </a:r>
            <a:r>
              <a:rPr lang="fr-FR" dirty="0"/>
              <a:t> </a:t>
            </a:r>
            <a:r>
              <a:rPr lang="fr-FR" dirty="0" err="1"/>
              <a:t>haar</a:t>
            </a:r>
            <a:r>
              <a:rPr lang="fr-FR" dirty="0"/>
              <a:t> </a:t>
            </a:r>
            <a:r>
              <a:rPr lang="fr-FR" dirty="0" err="1"/>
              <a:t>eerste</a:t>
            </a:r>
            <a:r>
              <a:rPr lang="fr-FR" dirty="0"/>
              <a:t> </a:t>
            </a:r>
            <a:r>
              <a:rPr lang="fr-FR" dirty="0" err="1"/>
              <a:t>begin</a:t>
            </a:r>
            <a:r>
              <a:rPr lang="fr-FR" dirty="0"/>
              <a:t> </a:t>
            </a:r>
            <a:r>
              <a:rPr lang="fr-FR" dirty="0" err="1"/>
              <a:t>functioneerd</a:t>
            </a:r>
            <a:r>
              <a:rPr lang="fr-FR" dirty="0"/>
              <a:t> onze </a:t>
            </a:r>
            <a:r>
              <a:rPr lang="fr-FR" dirty="0" err="1"/>
              <a:t>planeet</a:t>
            </a:r>
            <a:r>
              <a:rPr lang="fr-FR" dirty="0"/>
              <a:t> </a:t>
            </a:r>
            <a:r>
              <a:rPr lang="fr-FR" dirty="0" err="1"/>
              <a:t>als</a:t>
            </a:r>
            <a:r>
              <a:rPr lang="fr-FR" dirty="0"/>
              <a:t> 1 </a:t>
            </a:r>
            <a:r>
              <a:rPr lang="fr-FR" dirty="0" err="1"/>
              <a:t>groot</a:t>
            </a:r>
            <a:r>
              <a:rPr lang="fr-FR" dirty="0"/>
              <a:t> </a:t>
            </a:r>
            <a:r>
              <a:rPr lang="fr-FR" dirty="0" err="1"/>
              <a:t>laboratorium</a:t>
            </a:r>
            <a:r>
              <a:rPr lang="fr-FR" dirty="0"/>
              <a:t>. </a:t>
            </a:r>
            <a:r>
              <a:rPr lang="fr-FR" dirty="0" err="1"/>
              <a:t>Zonder</a:t>
            </a:r>
            <a:r>
              <a:rPr lang="fr-FR" dirty="0"/>
              <a:t> </a:t>
            </a:r>
            <a:r>
              <a:rPr lang="fr-FR" dirty="0" err="1"/>
              <a:t>chemische</a:t>
            </a:r>
            <a:r>
              <a:rPr lang="fr-FR" dirty="0"/>
              <a:t> </a:t>
            </a:r>
            <a:r>
              <a:rPr lang="fr-FR" dirty="0" err="1"/>
              <a:t>reacties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er </a:t>
            </a:r>
            <a:r>
              <a:rPr lang="fr-FR" dirty="0" err="1"/>
              <a:t>geen</a:t>
            </a:r>
            <a:r>
              <a:rPr lang="fr-FR" dirty="0"/>
              <a:t> </a:t>
            </a:r>
            <a:r>
              <a:rPr lang="fr-FR" dirty="0" err="1"/>
              <a:t>leven</a:t>
            </a:r>
            <a:r>
              <a:rPr lang="fr-FR" dirty="0"/>
              <a:t> </a:t>
            </a:r>
            <a:r>
              <a:rPr lang="fr-FR" dirty="0" err="1"/>
              <a:t>mogelijk</a:t>
            </a:r>
            <a:r>
              <a:rPr lang="fr-F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Aminozuren</a:t>
            </a:r>
            <a:r>
              <a:rPr lang="fr-FR" dirty="0"/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20 </a:t>
            </a:r>
            <a:r>
              <a:rPr lang="fr-FR" dirty="0" err="1"/>
              <a:t>onmisbaar</a:t>
            </a:r>
            <a:r>
              <a:rPr lang="fr-FR" dirty="0"/>
              <a:t> </a:t>
            </a: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eiwitten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maken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Katalysatoren</a:t>
            </a:r>
            <a:r>
              <a:rPr lang="fr-FR" dirty="0"/>
              <a:t>: de </a:t>
            </a:r>
            <a:r>
              <a:rPr lang="fr-FR" dirty="0" err="1"/>
              <a:t>stoffen</a:t>
            </a:r>
            <a:r>
              <a:rPr lang="fr-FR" dirty="0"/>
              <a:t> die </a:t>
            </a:r>
            <a:r>
              <a:rPr lang="fr-FR" dirty="0" err="1"/>
              <a:t>bepaalde</a:t>
            </a:r>
            <a:r>
              <a:rPr lang="fr-FR" dirty="0"/>
              <a:t> </a:t>
            </a:r>
            <a:r>
              <a:rPr lang="fr-FR" dirty="0" err="1"/>
              <a:t>chemische</a:t>
            </a:r>
            <a:r>
              <a:rPr lang="fr-FR" dirty="0"/>
              <a:t> </a:t>
            </a:r>
            <a:r>
              <a:rPr lang="fr-FR" dirty="0" err="1"/>
              <a:t>reacties</a:t>
            </a:r>
            <a:r>
              <a:rPr lang="fr-FR" dirty="0"/>
              <a:t> </a:t>
            </a:r>
            <a:r>
              <a:rPr lang="fr-FR" dirty="0" err="1"/>
              <a:t>sneller</a:t>
            </a:r>
            <a:r>
              <a:rPr lang="fr-FR" dirty="0"/>
              <a:t> </a:t>
            </a:r>
            <a:r>
              <a:rPr lang="fr-FR" dirty="0" err="1"/>
              <a:t>kunnen</a:t>
            </a:r>
            <a:r>
              <a:rPr lang="fr-FR" dirty="0"/>
              <a:t> </a:t>
            </a:r>
            <a:r>
              <a:rPr lang="fr-FR" dirty="0" err="1"/>
              <a:t>laten</a:t>
            </a:r>
            <a:r>
              <a:rPr lang="fr-FR" dirty="0"/>
              <a:t> </a:t>
            </a:r>
            <a:r>
              <a:rPr lang="fr-FR" dirty="0" err="1"/>
              <a:t>verlopen</a:t>
            </a:r>
            <a:r>
              <a:rPr lang="fr-FR" dirty="0"/>
              <a:t> </a:t>
            </a:r>
            <a:r>
              <a:rPr lang="fr-FR" dirty="0" err="1"/>
              <a:t>zonder</a:t>
            </a:r>
            <a:r>
              <a:rPr lang="fr-FR" dirty="0"/>
              <a:t> </a:t>
            </a:r>
            <a:r>
              <a:rPr lang="fr-FR" dirty="0" err="1"/>
              <a:t>zelf</a:t>
            </a:r>
            <a:r>
              <a:rPr lang="fr-FR" dirty="0"/>
              <a:t> te </a:t>
            </a:r>
            <a:r>
              <a:rPr lang="fr-FR" dirty="0" err="1"/>
              <a:t>veranderen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 err="1"/>
              <a:t>Citroenzuurcyclus</a:t>
            </a:r>
            <a:r>
              <a:rPr lang="fr-FR" dirty="0"/>
              <a:t>: de </a:t>
            </a:r>
            <a:r>
              <a:rPr lang="fr-FR" dirty="0" err="1"/>
              <a:t>laatste</a:t>
            </a:r>
            <a:r>
              <a:rPr lang="fr-FR" dirty="0"/>
              <a:t> </a:t>
            </a:r>
            <a:r>
              <a:rPr lang="fr-FR" dirty="0" err="1"/>
              <a:t>stap</a:t>
            </a:r>
            <a:r>
              <a:rPr lang="fr-FR" dirty="0"/>
              <a:t> in het </a:t>
            </a:r>
            <a:r>
              <a:rPr lang="fr-FR" dirty="0" err="1"/>
              <a:t>afbraakproces</a:t>
            </a:r>
            <a:r>
              <a:rPr lang="fr-FR" dirty="0"/>
              <a:t> van </a:t>
            </a:r>
            <a:r>
              <a:rPr lang="fr-FR" dirty="0" err="1"/>
              <a:t>suikers</a:t>
            </a:r>
            <a:r>
              <a:rPr lang="fr-FR" dirty="0"/>
              <a:t>, </a:t>
            </a:r>
            <a:r>
              <a:rPr lang="fr-FR" dirty="0" err="1"/>
              <a:t>vetten</a:t>
            </a:r>
            <a:r>
              <a:rPr lang="fr-FR" dirty="0"/>
              <a:t> en </a:t>
            </a:r>
            <a:r>
              <a:rPr lang="fr-FR" dirty="0" err="1"/>
              <a:t>eiwitten</a:t>
            </a:r>
            <a:endParaRPr lang="fr-FR" dirty="0"/>
          </a:p>
          <a:p>
            <a:pPr marL="139700" indent="0">
              <a:buNone/>
            </a:pPr>
            <a:r>
              <a:rPr lang="fr-FR" dirty="0" err="1"/>
              <a:t>Koolstofcyclus</a:t>
            </a:r>
            <a:r>
              <a:rPr lang="fr-FR" dirty="0"/>
              <a:t>: </a:t>
            </a:r>
            <a:r>
              <a:rPr lang="fr-FR" dirty="0" err="1"/>
              <a:t>Fotosynthese</a:t>
            </a:r>
            <a:endParaRPr lang="fr-FR" dirty="0"/>
          </a:p>
          <a:p>
            <a:pPr marL="13970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47470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7650" y="3501375"/>
            <a:ext cx="9144000" cy="2515500"/>
          </a:xfrm>
          <a:prstGeom prst="rect">
            <a:avLst/>
          </a:prstGeom>
          <a:solidFill>
            <a:srgbClr val="004430">
              <a:alpha val="5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9175" y="3951150"/>
            <a:ext cx="6598200" cy="15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0" y="5687975"/>
            <a:ext cx="9197400" cy="1177900"/>
            <a:chOff x="0" y="5687975"/>
            <a:chExt cx="9197400" cy="1177900"/>
          </a:xfrm>
        </p:grpSpPr>
        <p:sp>
          <p:nvSpPr>
            <p:cNvPr id="13" name="Google Shape;13;p2"/>
            <p:cNvSpPr/>
            <p:nvPr/>
          </p:nvSpPr>
          <p:spPr>
            <a:xfrm>
              <a:off x="0" y="5948175"/>
              <a:ext cx="9197400" cy="917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72200" y="5687975"/>
              <a:ext cx="703500" cy="336300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rgbClr val="FFFFFF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-275" y="-75"/>
            <a:ext cx="9144000" cy="6858000"/>
          </a:xfrm>
          <a:prstGeom prst="rect">
            <a:avLst/>
          </a:prstGeom>
          <a:noFill/>
          <a:ln w="228600" cap="flat" cmpd="sng">
            <a:solidFill>
              <a:srgbClr val="8EC64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 descr="File:Green leaf leaves.jpg"/>
          <p:cNvPicPr preferRelativeResize="0"/>
          <p:nvPr/>
        </p:nvPicPr>
        <p:blipFill rotWithShape="1">
          <a:blip r:embed="rId2">
            <a:alphaModFix/>
          </a:blip>
          <a:srcRect l="19968" t="34944" r="25503" b="19584"/>
          <a:stretch/>
        </p:blipFill>
        <p:spPr>
          <a:xfrm rot="-5400000">
            <a:off x="3214924" y="508425"/>
            <a:ext cx="2714150" cy="1697299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3723350" y="1536750"/>
            <a:ext cx="1697400" cy="1177500"/>
          </a:xfrm>
          <a:prstGeom prst="rect">
            <a:avLst/>
          </a:prstGeom>
          <a:solidFill>
            <a:srgbClr val="004430">
              <a:alpha val="5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624650" y="2882400"/>
            <a:ext cx="58947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Clr>
                <a:srgbClr val="004430"/>
              </a:buClr>
              <a:buSzPts val="3000"/>
              <a:buChar char="◍"/>
              <a:defRPr i="1">
                <a:solidFill>
                  <a:srgbClr val="004430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004430"/>
              </a:buClr>
              <a:buSzPts val="2400"/>
              <a:buChar char="○"/>
              <a:defRPr i="1">
                <a:solidFill>
                  <a:srgbClr val="004430"/>
                </a:solidFill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004430"/>
              </a:buClr>
              <a:buSzPts val="2400"/>
              <a:buChar char="■"/>
              <a:defRPr i="1">
                <a:solidFill>
                  <a:srgbClr val="004430"/>
                </a:solidFill>
              </a:defRPr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Clr>
                <a:srgbClr val="004430"/>
              </a:buClr>
              <a:buSzPts val="1800"/>
              <a:buChar char="●"/>
              <a:defRPr i="1">
                <a:solidFill>
                  <a:srgbClr val="004430"/>
                </a:solidFill>
              </a:defRPr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Clr>
                <a:srgbClr val="004430"/>
              </a:buClr>
              <a:buSzPts val="1800"/>
              <a:buChar char="○"/>
              <a:defRPr i="1">
                <a:solidFill>
                  <a:srgbClr val="004430"/>
                </a:solidFill>
              </a:defRPr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Clr>
                <a:srgbClr val="004430"/>
              </a:buClr>
              <a:buSzPts val="1800"/>
              <a:buChar char="■"/>
              <a:defRPr i="1">
                <a:solidFill>
                  <a:srgbClr val="004430"/>
                </a:solidFill>
              </a:defRPr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Clr>
                <a:srgbClr val="004430"/>
              </a:buClr>
              <a:buSzPts val="1800"/>
              <a:buChar char="●"/>
              <a:defRPr i="1">
                <a:solidFill>
                  <a:srgbClr val="004430"/>
                </a:solidFill>
              </a:defRPr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Clr>
                <a:srgbClr val="004430"/>
              </a:buClr>
              <a:buSzPts val="1800"/>
              <a:buChar char="○"/>
              <a:defRPr i="1">
                <a:solidFill>
                  <a:srgbClr val="004430"/>
                </a:solidFill>
              </a:defRPr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Clr>
                <a:srgbClr val="004430"/>
              </a:buClr>
              <a:buSzPts val="1800"/>
              <a:buChar char="■"/>
              <a:defRPr i="1">
                <a:solidFill>
                  <a:srgbClr val="004430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1575225"/>
            <a:ext cx="19572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“</a:t>
            </a:r>
            <a:endParaRPr sz="9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345650" y="6333125"/>
            <a:ext cx="452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(leaf)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-275" y="-75"/>
            <a:ext cx="9144000" cy="6858000"/>
          </a:xfrm>
          <a:prstGeom prst="rect">
            <a:avLst/>
          </a:prstGeom>
          <a:noFill/>
          <a:ln w="228600" cap="flat" cmpd="sng">
            <a:solidFill>
              <a:srgbClr val="8EC64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2257425" y="1183300"/>
            <a:ext cx="6153300" cy="969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2257425" y="2278854"/>
            <a:ext cx="6153300" cy="421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◍"/>
              <a:defRPr sz="24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pic>
        <p:nvPicPr>
          <p:cNvPr id="30" name="Google Shape;30;p5" descr="File:Green leaf leaves.jpg"/>
          <p:cNvPicPr preferRelativeResize="0"/>
          <p:nvPr/>
        </p:nvPicPr>
        <p:blipFill rotWithShape="1">
          <a:blip r:embed="rId2">
            <a:alphaModFix/>
          </a:blip>
          <a:srcRect l="23060" t="43020" r="25498" b="19584"/>
          <a:stretch/>
        </p:blipFill>
        <p:spPr>
          <a:xfrm rot="10800000">
            <a:off x="-118827" y="859451"/>
            <a:ext cx="2061927" cy="112412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80577" y="6333125"/>
            <a:ext cx="452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(sea)">
  <p:cSld name="TITLE_AND_BODY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-275" y="-75"/>
            <a:ext cx="9144000" cy="6858000"/>
          </a:xfrm>
          <a:prstGeom prst="rect">
            <a:avLst/>
          </a:prstGeom>
          <a:noFill/>
          <a:ln w="228600" cap="flat" cmpd="sng">
            <a:solidFill>
              <a:srgbClr val="539EB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2257425" y="1183300"/>
            <a:ext cx="6153300" cy="969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2400"/>
              <a:buNone/>
              <a:defRPr>
                <a:solidFill>
                  <a:srgbClr val="539EB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2257425" y="2278854"/>
            <a:ext cx="6153300" cy="421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539EB9"/>
              </a:buClr>
              <a:buSzPts val="2400"/>
              <a:buChar char="◍"/>
              <a:defRPr sz="24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pic>
        <p:nvPicPr>
          <p:cNvPr id="36" name="Google Shape;36;p6" descr="Sea, Ocean, Infinity, Wide,"/>
          <p:cNvPicPr preferRelativeResize="0"/>
          <p:nvPr/>
        </p:nvPicPr>
        <p:blipFill rotWithShape="1">
          <a:blip r:embed="rId2">
            <a:alphaModFix/>
          </a:blip>
          <a:srcRect l="12148" t="41829" r="47083" b="28534"/>
          <a:stretch/>
        </p:blipFill>
        <p:spPr>
          <a:xfrm>
            <a:off x="-118825" y="859450"/>
            <a:ext cx="2061925" cy="112412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80577" y="6333125"/>
            <a:ext cx="452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(sky)">
  <p:cSld name="TITLE_AND_BODY_1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-275" y="-75"/>
            <a:ext cx="9144000" cy="6858000"/>
          </a:xfrm>
          <a:prstGeom prst="rect">
            <a:avLst/>
          </a:prstGeom>
          <a:noFill/>
          <a:ln w="228600" cap="flat" cmpd="sng">
            <a:solidFill>
              <a:srgbClr val="689EE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2257425" y="1183300"/>
            <a:ext cx="6153300" cy="969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2257425" y="2278854"/>
            <a:ext cx="6153300" cy="421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689EE1"/>
              </a:buClr>
              <a:buSzPts val="2400"/>
              <a:buChar char="◍"/>
              <a:defRPr sz="24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pic>
        <p:nvPicPr>
          <p:cNvPr id="42" name="Google Shape;42;p7" descr="Sea, Ocean, Infinity, Wide,"/>
          <p:cNvPicPr preferRelativeResize="0"/>
          <p:nvPr/>
        </p:nvPicPr>
        <p:blipFill rotWithShape="1">
          <a:blip r:embed="rId2">
            <a:alphaModFix/>
          </a:blip>
          <a:srcRect l="12148" t="41829" r="47083" b="28534"/>
          <a:stretch/>
        </p:blipFill>
        <p:spPr>
          <a:xfrm>
            <a:off x="-118825" y="859450"/>
            <a:ext cx="2061925" cy="112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 descr="Flat land, big sky, Wicken Fen"/>
          <p:cNvPicPr preferRelativeResize="0"/>
          <p:nvPr/>
        </p:nvPicPr>
        <p:blipFill rotWithShape="1">
          <a:blip r:embed="rId3">
            <a:alphaModFix/>
          </a:blip>
          <a:srcRect l="17543" t="27744" r="33752" b="32456"/>
          <a:stretch/>
        </p:blipFill>
        <p:spPr>
          <a:xfrm>
            <a:off x="-118825" y="859450"/>
            <a:ext cx="2061925" cy="1124124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480577" y="6333125"/>
            <a:ext cx="452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(sea)">
  <p:cSld name="TITLE_AND_TWO_COLUMNS_2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-275" y="-75"/>
            <a:ext cx="9144000" cy="6858000"/>
          </a:xfrm>
          <a:prstGeom prst="rect">
            <a:avLst/>
          </a:prstGeom>
          <a:noFill/>
          <a:ln w="228600" cap="flat" cmpd="sng">
            <a:solidFill>
              <a:srgbClr val="539EB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" name="Google Shape;54;p9" descr="Sea, Ocean, Infinity, Wide,"/>
          <p:cNvPicPr preferRelativeResize="0"/>
          <p:nvPr/>
        </p:nvPicPr>
        <p:blipFill rotWithShape="1">
          <a:blip r:embed="rId2">
            <a:alphaModFix/>
          </a:blip>
          <a:srcRect l="12148" t="41829" r="47083" b="28534"/>
          <a:stretch/>
        </p:blipFill>
        <p:spPr>
          <a:xfrm>
            <a:off x="-118825" y="859450"/>
            <a:ext cx="2061925" cy="11241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 txBox="1">
            <a:spLocks noGrp="1"/>
          </p:cNvSpPr>
          <p:nvPr>
            <p:ph type="body" idx="1"/>
          </p:nvPr>
        </p:nvSpPr>
        <p:spPr>
          <a:xfrm>
            <a:off x="2257425" y="2352675"/>
            <a:ext cx="3120900" cy="421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rgbClr val="539EB9"/>
              </a:buClr>
              <a:buSzPts val="1800"/>
              <a:buChar char="◍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2"/>
          </p:nvPr>
        </p:nvSpPr>
        <p:spPr>
          <a:xfrm>
            <a:off x="5566073" y="2352675"/>
            <a:ext cx="3120900" cy="421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rgbClr val="539EB9"/>
              </a:buClr>
              <a:buSzPts val="1800"/>
              <a:buChar char="◍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2257425" y="1183300"/>
            <a:ext cx="6153300" cy="969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2400"/>
              <a:buNone/>
              <a:defRPr>
                <a:solidFill>
                  <a:srgbClr val="539EB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2400"/>
              <a:buNone/>
              <a:defRPr>
                <a:solidFill>
                  <a:srgbClr val="539EB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2400"/>
              <a:buNone/>
              <a:defRPr>
                <a:solidFill>
                  <a:srgbClr val="539EB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2400"/>
              <a:buNone/>
              <a:defRPr>
                <a:solidFill>
                  <a:srgbClr val="539EB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2400"/>
              <a:buNone/>
              <a:defRPr>
                <a:solidFill>
                  <a:srgbClr val="539EB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2400"/>
              <a:buNone/>
              <a:defRPr>
                <a:solidFill>
                  <a:srgbClr val="539EB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2400"/>
              <a:buNone/>
              <a:defRPr>
                <a:solidFill>
                  <a:srgbClr val="539EB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2400"/>
              <a:buNone/>
              <a:defRPr>
                <a:solidFill>
                  <a:srgbClr val="539EB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39EB9"/>
              </a:buClr>
              <a:buSzPts val="2400"/>
              <a:buNone/>
              <a:defRPr>
                <a:solidFill>
                  <a:srgbClr val="539EB9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ldNum" idx="12"/>
          </p:nvPr>
        </p:nvSpPr>
        <p:spPr>
          <a:xfrm>
            <a:off x="8480577" y="6333125"/>
            <a:ext cx="452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(sky)">
  <p:cSld name="TITLE_AND_TWO_COLUMNS_1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/>
          <p:nvPr/>
        </p:nvSpPr>
        <p:spPr>
          <a:xfrm>
            <a:off x="-275" y="-75"/>
            <a:ext cx="9144000" cy="6858000"/>
          </a:xfrm>
          <a:prstGeom prst="rect">
            <a:avLst/>
          </a:prstGeom>
          <a:noFill/>
          <a:ln w="228600" cap="flat" cmpd="sng">
            <a:solidFill>
              <a:srgbClr val="689EE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4" name="Google Shape;84;p13" descr="Flat land, big sky, Wicken Fen"/>
          <p:cNvPicPr preferRelativeResize="0"/>
          <p:nvPr/>
        </p:nvPicPr>
        <p:blipFill rotWithShape="1">
          <a:blip r:embed="rId2">
            <a:alphaModFix/>
          </a:blip>
          <a:srcRect l="17543" t="27744" r="33752" b="32456"/>
          <a:stretch/>
        </p:blipFill>
        <p:spPr>
          <a:xfrm>
            <a:off x="-118825" y="859450"/>
            <a:ext cx="2061925" cy="112412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>
            <a:spLocks noGrp="1"/>
          </p:cNvSpPr>
          <p:nvPr>
            <p:ph type="body" idx="1"/>
          </p:nvPr>
        </p:nvSpPr>
        <p:spPr>
          <a:xfrm>
            <a:off x="2257426" y="2486025"/>
            <a:ext cx="2051700" cy="408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689EE1"/>
              </a:buClr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2"/>
          </p:nvPr>
        </p:nvSpPr>
        <p:spPr>
          <a:xfrm>
            <a:off x="4414202" y="2486025"/>
            <a:ext cx="2051700" cy="408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689EE1"/>
              </a:buClr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3"/>
          </p:nvPr>
        </p:nvSpPr>
        <p:spPr>
          <a:xfrm>
            <a:off x="6570979" y="2486025"/>
            <a:ext cx="2051700" cy="408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689EE1"/>
              </a:buClr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2257425" y="1183300"/>
            <a:ext cx="6153300" cy="969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89EE1"/>
              </a:buClr>
              <a:buSzPts val="2400"/>
              <a:buNone/>
              <a:defRPr>
                <a:solidFill>
                  <a:srgbClr val="689EE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8480577" y="6333125"/>
            <a:ext cx="452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sky)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/>
          <p:nvPr/>
        </p:nvSpPr>
        <p:spPr>
          <a:xfrm>
            <a:off x="261900" y="277350"/>
            <a:ext cx="8620200" cy="6303300"/>
          </a:xfrm>
          <a:prstGeom prst="rect">
            <a:avLst/>
          </a:prstGeom>
          <a:solidFill>
            <a:srgbClr val="689EE1">
              <a:alpha val="8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4345650" y="6580650"/>
            <a:ext cx="452700" cy="2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FFFFFF"/>
                </a:solidFill>
              </a:defRPr>
            </a:lvl1pPr>
            <a:lvl2pPr lvl="1" algn="ctr" rtl="0">
              <a:buNone/>
              <a:defRPr>
                <a:solidFill>
                  <a:srgbClr val="FFFFFF"/>
                </a:solidFill>
              </a:defRPr>
            </a:lvl2pPr>
            <a:lvl3pPr lvl="2" algn="ctr" rtl="0">
              <a:buNone/>
              <a:defRPr>
                <a:solidFill>
                  <a:srgbClr val="FFFFFF"/>
                </a:solidFill>
              </a:defRPr>
            </a:lvl3pPr>
            <a:lvl4pPr lvl="3" algn="ctr" rtl="0">
              <a:buNone/>
              <a:defRPr>
                <a:solidFill>
                  <a:srgbClr val="FFFFFF"/>
                </a:solidFill>
              </a:defRPr>
            </a:lvl4pPr>
            <a:lvl5pPr lvl="4" algn="ctr" rtl="0">
              <a:buNone/>
              <a:defRPr>
                <a:solidFill>
                  <a:srgbClr val="FFFFFF"/>
                </a:solidFill>
              </a:defRPr>
            </a:lvl5pPr>
            <a:lvl6pPr lvl="5" algn="ctr" rtl="0">
              <a:buNone/>
              <a:defRPr>
                <a:solidFill>
                  <a:srgbClr val="FFFFFF"/>
                </a:solidFill>
              </a:defRPr>
            </a:lvl6pPr>
            <a:lvl7pPr lvl="6" algn="ctr" rtl="0">
              <a:buNone/>
              <a:defRPr>
                <a:solidFill>
                  <a:srgbClr val="FFFFFF"/>
                </a:solidFill>
              </a:defRPr>
            </a:lvl7pPr>
            <a:lvl8pPr lvl="7" algn="ctr" rtl="0">
              <a:buNone/>
              <a:defRPr>
                <a:solidFill>
                  <a:srgbClr val="FFFFFF"/>
                </a:solidFill>
              </a:defRPr>
            </a:lvl8pPr>
            <a:lvl9pPr lvl="8" algn="ctr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8EC641"/>
              </a:buClr>
              <a:buSzPts val="2400"/>
              <a:buFont typeface="Roboto Slab"/>
              <a:buNone/>
              <a:defRPr sz="2400" b="1">
                <a:solidFill>
                  <a:srgbClr val="8EC64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8EC641"/>
              </a:buClr>
              <a:buSzPts val="3000"/>
              <a:buFont typeface="Roboto"/>
              <a:buChar char="◍"/>
              <a:defRPr sz="30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8EC641"/>
              </a:buClr>
              <a:buSzPts val="2400"/>
              <a:buFont typeface="Roboto"/>
              <a:buChar char="○"/>
              <a:defRPr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8EC641"/>
              </a:buClr>
              <a:buSzPts val="2400"/>
              <a:buFont typeface="Roboto"/>
              <a:buChar char="■"/>
              <a:defRPr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8EC641"/>
              </a:buClr>
              <a:buSzPts val="1800"/>
              <a:buFont typeface="Roboto"/>
              <a:buChar char="●"/>
              <a:defRPr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8EC641"/>
              </a:buClr>
              <a:buSzPts val="1800"/>
              <a:buFont typeface="Roboto"/>
              <a:buChar char="○"/>
              <a:defRPr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■"/>
              <a:defRPr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  <a:defRPr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○"/>
              <a:defRPr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■"/>
              <a:defRPr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77" y="6333125"/>
            <a:ext cx="452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9" r:id="rId7"/>
    <p:sldLayoutId id="2147483663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ctrTitle"/>
          </p:nvPr>
        </p:nvSpPr>
        <p:spPr>
          <a:xfrm>
            <a:off x="719175" y="3347646"/>
            <a:ext cx="6598200" cy="15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Biochem</a:t>
            </a:r>
            <a:r>
              <a:rPr lang="nl-NL" dirty="0"/>
              <a:t>ie</a:t>
            </a:r>
            <a:endParaRPr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682C204B-382B-4C73-A0A6-464EC35E12CE}"/>
              </a:ext>
            </a:extLst>
          </p:cNvPr>
          <p:cNvSpPr txBox="1"/>
          <p:nvPr/>
        </p:nvSpPr>
        <p:spPr>
          <a:xfrm>
            <a:off x="719175" y="4524814"/>
            <a:ext cx="2898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dirty="0" err="1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Door</a:t>
            </a:r>
            <a:r>
              <a:rPr lang="fr-FR" sz="1800" b="1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 Boelen Evi</a:t>
            </a:r>
            <a:endParaRPr lang="nl-NL" sz="1800" b="1" dirty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ctrTitle" idx="4294967295"/>
          </p:nvPr>
        </p:nvSpPr>
        <p:spPr>
          <a:xfrm>
            <a:off x="1501500" y="3422850"/>
            <a:ext cx="6593700" cy="97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b="0" dirty="0">
                <a:solidFill>
                  <a:srgbClr val="FFFFFF"/>
                </a:solidFill>
              </a:rPr>
              <a:t>De </a:t>
            </a:r>
            <a:r>
              <a:rPr lang="fr-FR" sz="3200" b="0" dirty="0" err="1">
                <a:solidFill>
                  <a:srgbClr val="FFFFFF"/>
                </a:solidFill>
              </a:rPr>
              <a:t>studie</a:t>
            </a:r>
            <a:r>
              <a:rPr lang="fr-FR" sz="3200" b="0" dirty="0">
                <a:solidFill>
                  <a:srgbClr val="FFFFFF"/>
                </a:solidFill>
              </a:rPr>
              <a:t> </a:t>
            </a:r>
            <a:r>
              <a:rPr lang="fr-FR" sz="3200" b="0" dirty="0" err="1">
                <a:solidFill>
                  <a:srgbClr val="FFFFFF"/>
                </a:solidFill>
              </a:rPr>
              <a:t>naar</a:t>
            </a:r>
            <a:r>
              <a:rPr lang="fr-FR" sz="3200" b="0" dirty="0">
                <a:solidFill>
                  <a:srgbClr val="FFFFFF"/>
                </a:solidFill>
              </a:rPr>
              <a:t> de </a:t>
            </a:r>
            <a:r>
              <a:rPr lang="fr-FR" sz="3200" b="0" dirty="0" err="1">
                <a:solidFill>
                  <a:srgbClr val="FFFFFF"/>
                </a:solidFill>
              </a:rPr>
              <a:t>chemie</a:t>
            </a:r>
            <a:r>
              <a:rPr lang="fr-FR" sz="3200" b="0" dirty="0">
                <a:solidFill>
                  <a:srgbClr val="FFFFFF"/>
                </a:solidFill>
              </a:rPr>
              <a:t> van het </a:t>
            </a:r>
            <a:r>
              <a:rPr lang="fr-FR" sz="3200" b="0" dirty="0" err="1">
                <a:solidFill>
                  <a:srgbClr val="FFFFFF"/>
                </a:solidFill>
              </a:rPr>
              <a:t>leven</a:t>
            </a:r>
            <a:r>
              <a:rPr lang="fr-FR" sz="3200" b="0" dirty="0">
                <a:solidFill>
                  <a:srgbClr val="FFFFFF"/>
                </a:solidFill>
              </a:rPr>
              <a:t>.</a:t>
            </a:r>
            <a:endParaRPr sz="3200" b="0" dirty="0">
              <a:solidFill>
                <a:srgbClr val="FFFFFF"/>
              </a:solidFill>
            </a:endParaRPr>
          </a:p>
        </p:txBody>
      </p:sp>
      <p:sp>
        <p:nvSpPr>
          <p:cNvPr id="126" name="Google Shape;126;p21"/>
          <p:cNvSpPr txBox="1">
            <a:spLocks noGrp="1"/>
          </p:cNvSpPr>
          <p:nvPr>
            <p:ph type="subTitle" idx="4294967295"/>
          </p:nvPr>
        </p:nvSpPr>
        <p:spPr>
          <a:xfrm>
            <a:off x="1275150" y="2133750"/>
            <a:ext cx="65937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4800" b="1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Wat </a:t>
            </a:r>
            <a:r>
              <a:rPr lang="fr-FR" sz="4800" b="1" dirty="0" err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is</a:t>
            </a:r>
            <a:r>
              <a:rPr lang="fr-FR" sz="4800" b="1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fr-FR" sz="4800" b="1" dirty="0" err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Biochemie</a:t>
            </a:r>
            <a:r>
              <a:rPr lang="fr-FR" sz="4800" b="1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?</a:t>
            </a:r>
            <a:endParaRPr sz="4800" b="1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28" name="Google Shape;128;p21"/>
          <p:cNvSpPr txBox="1">
            <a:spLocks noGrp="1"/>
          </p:cNvSpPr>
          <p:nvPr>
            <p:ph type="sldNum" idx="12"/>
          </p:nvPr>
        </p:nvSpPr>
        <p:spPr>
          <a:xfrm>
            <a:off x="4345650" y="6580650"/>
            <a:ext cx="452700" cy="2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body" idx="1"/>
          </p:nvPr>
        </p:nvSpPr>
        <p:spPr>
          <a:xfrm>
            <a:off x="1624650" y="2882400"/>
            <a:ext cx="58947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NL" dirty="0"/>
              <a:t>“Biochemie: de scheikundedoos van moeder natuur”</a:t>
            </a:r>
            <a:endParaRPr dirty="0"/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xfrm>
            <a:off x="4345650" y="6333125"/>
            <a:ext cx="452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2257425" y="1183300"/>
            <a:ext cx="6153300" cy="9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3200" dirty="0"/>
              <a:t>Bouwstenen van het leven</a:t>
            </a:r>
            <a:endParaRPr sz="3200" dirty="0"/>
          </a:p>
        </p:txBody>
      </p:sp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>
            <a:off x="2257425" y="2278854"/>
            <a:ext cx="6153300" cy="42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◍"/>
            </a:pPr>
            <a:r>
              <a:rPr lang="en-US" sz="2800" dirty="0" err="1"/>
              <a:t>Aminozuren</a:t>
            </a:r>
            <a:endParaRPr lang="en-US" sz="2800" dirty="0"/>
          </a:p>
          <a:p>
            <a:pPr lvl="1" indent="-381000">
              <a:spcBef>
                <a:spcPts val="600"/>
              </a:spcBef>
              <a:buSzPts val="2400"/>
              <a:buChar char="◍"/>
            </a:pPr>
            <a:r>
              <a:rPr lang="en-US" sz="2000" dirty="0" err="1"/>
              <a:t>Chemische</a:t>
            </a:r>
            <a:r>
              <a:rPr lang="en-US" sz="2000" dirty="0"/>
              <a:t> </a:t>
            </a:r>
            <a:r>
              <a:rPr lang="en-US" sz="2000" dirty="0" err="1"/>
              <a:t>bouwstenen</a:t>
            </a:r>
            <a:r>
              <a:rPr lang="en-US" sz="2000" dirty="0"/>
              <a:t> van het </a:t>
            </a:r>
            <a:r>
              <a:rPr lang="en-US" sz="2000" dirty="0" err="1"/>
              <a:t>leven</a:t>
            </a:r>
            <a:endParaRPr lang="en-US" sz="2000" dirty="0"/>
          </a:p>
          <a:p>
            <a:pPr lvl="1" indent="-381000">
              <a:spcBef>
                <a:spcPts val="600"/>
              </a:spcBef>
              <a:buSzPts val="2400"/>
              <a:buChar char="◍"/>
            </a:pPr>
            <a:r>
              <a:rPr lang="en-US" sz="2000" dirty="0" err="1"/>
              <a:t>Tientallen</a:t>
            </a:r>
            <a:r>
              <a:rPr lang="en-US" sz="2000" dirty="0"/>
              <a:t> </a:t>
            </a:r>
            <a:r>
              <a:rPr lang="en-US" sz="2000" dirty="0" err="1"/>
              <a:t>soorten</a:t>
            </a:r>
            <a:endParaRPr lang="en-US" sz="2000" dirty="0"/>
          </a:p>
          <a:p>
            <a:pPr lvl="1" indent="-381000">
              <a:spcBef>
                <a:spcPts val="600"/>
              </a:spcBef>
              <a:buSzPts val="2400"/>
              <a:buFont typeface="Roboto"/>
              <a:buChar char="◍"/>
            </a:pPr>
            <a:r>
              <a:rPr lang="en-US" sz="2000" dirty="0" err="1"/>
              <a:t>Gebruikt</a:t>
            </a:r>
            <a:r>
              <a:rPr lang="en-US" sz="2000" dirty="0"/>
              <a:t> om </a:t>
            </a:r>
            <a:r>
              <a:rPr lang="en-US" sz="2000" dirty="0" err="1"/>
              <a:t>eiwitten</a:t>
            </a:r>
            <a:r>
              <a:rPr lang="en-US" sz="2000" dirty="0"/>
              <a:t> </a:t>
            </a:r>
            <a:r>
              <a:rPr lang="en-US" sz="2000" dirty="0" err="1"/>
              <a:t>mee</a:t>
            </a:r>
            <a:r>
              <a:rPr lang="en-US" sz="2000" dirty="0"/>
              <a:t>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maken</a:t>
            </a:r>
            <a:endParaRPr lang="en-US" sz="2000" dirty="0"/>
          </a:p>
          <a:p>
            <a:pPr marL="533400" lvl="1" indent="0">
              <a:spcBef>
                <a:spcPts val="600"/>
              </a:spcBef>
              <a:buSzPts val="2400"/>
              <a:buNone/>
            </a:pPr>
            <a:endParaRPr lang="en-US" sz="2000" dirty="0"/>
          </a:p>
          <a:p>
            <a:r>
              <a:rPr lang="en-US" sz="2800" dirty="0" err="1"/>
              <a:t>Eiwitten</a:t>
            </a:r>
            <a:endParaRPr lang="en-US" sz="2800" dirty="0"/>
          </a:p>
          <a:p>
            <a:pPr lvl="1" indent="-381000">
              <a:spcBef>
                <a:spcPts val="600"/>
              </a:spcBef>
              <a:buSzPts val="2400"/>
              <a:buFont typeface="Roboto"/>
              <a:buChar char="◍"/>
            </a:pPr>
            <a:r>
              <a:rPr lang="en-US" sz="2000" dirty="0" err="1"/>
              <a:t>Katalysatoren</a:t>
            </a:r>
            <a:r>
              <a:rPr lang="en-US" sz="2000" dirty="0"/>
              <a:t> </a:t>
            </a:r>
            <a:r>
              <a:rPr lang="en-US" sz="2000" dirty="0" err="1"/>
              <a:t>voor</a:t>
            </a:r>
            <a:r>
              <a:rPr lang="en-US" sz="2000" dirty="0"/>
              <a:t>  </a:t>
            </a:r>
            <a:r>
              <a:rPr lang="en-US" sz="2000" dirty="0" err="1"/>
              <a:t>chemische</a:t>
            </a:r>
            <a:r>
              <a:rPr lang="en-US" sz="2000" dirty="0"/>
              <a:t> </a:t>
            </a:r>
            <a:r>
              <a:rPr lang="en-US" sz="2000" dirty="0" err="1"/>
              <a:t>reacties</a:t>
            </a:r>
            <a:r>
              <a:rPr lang="en-US" sz="2000" dirty="0"/>
              <a:t> in </a:t>
            </a:r>
            <a:r>
              <a:rPr lang="en-US" sz="2000" dirty="0" err="1"/>
              <a:t>je</a:t>
            </a:r>
            <a:r>
              <a:rPr lang="en-US" sz="2000" dirty="0"/>
              <a:t> </a:t>
            </a:r>
            <a:r>
              <a:rPr lang="en-US" sz="2000" dirty="0" err="1"/>
              <a:t>lichaam</a:t>
            </a:r>
            <a:endParaRPr lang="en-US" sz="2000" dirty="0"/>
          </a:p>
          <a:p>
            <a:pPr lvl="1" indent="-381000">
              <a:spcBef>
                <a:spcPts val="600"/>
              </a:spcBef>
              <a:buSzPts val="2400"/>
              <a:buChar char="◍"/>
            </a:pPr>
            <a:r>
              <a:rPr lang="en-US" sz="2000" dirty="0" err="1"/>
              <a:t>Bepaalde</a:t>
            </a:r>
            <a:r>
              <a:rPr lang="en-US" sz="2000" dirty="0"/>
              <a:t> stiffen </a:t>
            </a:r>
            <a:r>
              <a:rPr lang="en-US" sz="2000" dirty="0" err="1"/>
              <a:t>kunnen</a:t>
            </a:r>
            <a:r>
              <a:rPr lang="en-US" sz="2000" dirty="0"/>
              <a:t> </a:t>
            </a:r>
            <a:r>
              <a:rPr lang="en-US" sz="2000" dirty="0" err="1"/>
              <a:t>vastgrijpen</a:t>
            </a:r>
            <a:endParaRPr lang="en-US" sz="2000" dirty="0"/>
          </a:p>
          <a:p>
            <a:pPr marL="533400" lvl="1" indent="0">
              <a:spcBef>
                <a:spcPts val="600"/>
              </a:spcBef>
              <a:buSzPts val="2400"/>
              <a:buNone/>
            </a:pPr>
            <a:endParaRPr lang="en-US" dirty="0"/>
          </a:p>
        </p:txBody>
      </p:sp>
      <p:sp>
        <p:nvSpPr>
          <p:cNvPr id="148" name="Google Shape;148;p24"/>
          <p:cNvSpPr txBox="1">
            <a:spLocks noGrp="1"/>
          </p:cNvSpPr>
          <p:nvPr>
            <p:ph type="sldNum" idx="12"/>
          </p:nvPr>
        </p:nvSpPr>
        <p:spPr>
          <a:xfrm>
            <a:off x="8480577" y="6333125"/>
            <a:ext cx="452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55A9C-6B9F-41FE-B382-A8E904EAE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 err="1"/>
              <a:t>Cicli</a:t>
            </a:r>
            <a:endParaRPr lang="nl-NL" sz="36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B69D57B-30BC-4CDB-99FC-7F189E4F79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800" dirty="0" err="1"/>
              <a:t>Citroenzuurcyclus</a:t>
            </a:r>
            <a:r>
              <a:rPr lang="fr-FR" sz="2800" dirty="0"/>
              <a:t> </a:t>
            </a:r>
            <a:r>
              <a:rPr lang="fr-FR" sz="2800" dirty="0">
                <a:sym typeface="Wingdings" panose="05000000000000000000" pitchFamily="2" charset="2"/>
              </a:rPr>
              <a:t> </a:t>
            </a:r>
            <a:r>
              <a:rPr lang="fr-FR" sz="2800" dirty="0" err="1">
                <a:sym typeface="Wingdings" panose="05000000000000000000" pitchFamily="2" charset="2"/>
              </a:rPr>
              <a:t>Kooldioxide</a:t>
            </a:r>
            <a:r>
              <a:rPr lang="fr-FR" sz="2800" dirty="0">
                <a:sym typeface="Wingdings" panose="05000000000000000000" pitchFamily="2" charset="2"/>
              </a:rPr>
              <a:t> en water</a:t>
            </a:r>
          </a:p>
          <a:p>
            <a:r>
              <a:rPr lang="fr-FR" sz="2800" dirty="0" err="1">
                <a:sym typeface="Wingdings" panose="05000000000000000000" pitchFamily="2" charset="2"/>
              </a:rPr>
              <a:t>Koolstofcyclus</a:t>
            </a:r>
            <a:r>
              <a:rPr lang="fr-FR" sz="2800" dirty="0">
                <a:sym typeface="Wingdings" panose="05000000000000000000" pitchFamily="2" charset="2"/>
              </a:rPr>
              <a:t>  </a:t>
            </a:r>
            <a:r>
              <a:rPr lang="fr-FR" sz="2800" dirty="0" err="1">
                <a:sym typeface="Wingdings" panose="05000000000000000000" pitchFamily="2" charset="2"/>
              </a:rPr>
              <a:t>Zuurstof</a:t>
            </a:r>
            <a:endParaRPr lang="fr-FR" sz="2800" dirty="0"/>
          </a:p>
          <a:p>
            <a:pPr lvl="1"/>
            <a:endParaRPr lang="fr-FR" dirty="0"/>
          </a:p>
          <a:p>
            <a:pPr marL="1028700" lvl="2" indent="0">
              <a:buNone/>
            </a:pP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F665EEC-618C-46B6-BD92-5CF4FC0BB9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54195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000" dirty="0"/>
              <a:t>Genetische code</a:t>
            </a:r>
            <a:endParaRPr sz="4000" dirty="0"/>
          </a:p>
        </p:txBody>
      </p:sp>
      <p:sp>
        <p:nvSpPr>
          <p:cNvPr id="179" name="Google Shape;179;p28"/>
          <p:cNvSpPr txBox="1">
            <a:spLocks noGrp="1"/>
          </p:cNvSpPr>
          <p:nvPr>
            <p:ph type="body" idx="1"/>
          </p:nvPr>
        </p:nvSpPr>
        <p:spPr>
          <a:xfrm>
            <a:off x="1755622" y="2870200"/>
            <a:ext cx="6359675" cy="42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fr-FR" dirty="0" err="1"/>
              <a:t>Essentieel</a:t>
            </a:r>
            <a:r>
              <a:rPr lang="fr-FR" dirty="0"/>
              <a:t> om </a:t>
            </a:r>
            <a:r>
              <a:rPr lang="fr-FR" dirty="0" err="1"/>
              <a:t>chemische</a:t>
            </a:r>
            <a:r>
              <a:rPr lang="fr-FR" dirty="0"/>
              <a:t> </a:t>
            </a:r>
            <a:r>
              <a:rPr lang="fr-FR" dirty="0" err="1"/>
              <a:t>reacties</a:t>
            </a:r>
            <a:r>
              <a:rPr lang="fr-FR" dirty="0"/>
              <a:t> te </a:t>
            </a:r>
            <a:r>
              <a:rPr lang="fr-FR" dirty="0" err="1"/>
              <a:t>laten</a:t>
            </a:r>
            <a:r>
              <a:rPr lang="fr-FR" dirty="0"/>
              <a:t> </a:t>
            </a:r>
            <a:r>
              <a:rPr lang="fr-FR" dirty="0" err="1"/>
              <a:t>verlopen</a:t>
            </a:r>
            <a:endParaRPr lang="fr-FR" dirty="0"/>
          </a:p>
          <a:p>
            <a:pPr marL="285750" indent="-285750"/>
            <a:r>
              <a:rPr lang="fr-FR" dirty="0" err="1"/>
              <a:t>Opgeslaan</a:t>
            </a:r>
            <a:r>
              <a:rPr lang="fr-FR" dirty="0"/>
              <a:t> in </a:t>
            </a:r>
            <a:r>
              <a:rPr lang="fr-FR" dirty="0" err="1"/>
              <a:t>elke</a:t>
            </a:r>
            <a:r>
              <a:rPr lang="fr-FR" dirty="0"/>
              <a:t> </a:t>
            </a:r>
            <a:r>
              <a:rPr lang="fr-FR" dirty="0" err="1"/>
              <a:t>cel</a:t>
            </a:r>
            <a:endParaRPr lang="fr-FR" dirty="0"/>
          </a:p>
          <a:p>
            <a:pPr marL="285750" indent="-285750"/>
            <a:r>
              <a:rPr lang="fr-FR" dirty="0" err="1"/>
              <a:t>Belangrijkste</a:t>
            </a:r>
            <a:r>
              <a:rPr lang="fr-FR" dirty="0"/>
              <a:t> </a:t>
            </a:r>
            <a:r>
              <a:rPr lang="fr-FR" dirty="0" err="1"/>
              <a:t>genetische</a:t>
            </a:r>
            <a:r>
              <a:rPr lang="fr-FR" dirty="0"/>
              <a:t> </a:t>
            </a:r>
            <a:r>
              <a:rPr lang="fr-FR" dirty="0" err="1"/>
              <a:t>informatiedrager</a:t>
            </a:r>
            <a:endParaRPr lang="fr-FR" dirty="0"/>
          </a:p>
          <a:p>
            <a:pPr marL="285750" indent="-285750"/>
            <a:r>
              <a:rPr lang="fr-FR" dirty="0"/>
              <a:t>Code </a:t>
            </a:r>
            <a:r>
              <a:rPr lang="fr-FR" dirty="0" err="1"/>
              <a:t>voor</a:t>
            </a:r>
            <a:r>
              <a:rPr lang="fr-FR" dirty="0"/>
              <a:t> de </a:t>
            </a:r>
            <a:r>
              <a:rPr lang="fr-FR" dirty="0" err="1"/>
              <a:t>enzymen</a:t>
            </a:r>
            <a:endParaRPr dirty="0"/>
          </a:p>
        </p:txBody>
      </p:sp>
      <p:sp>
        <p:nvSpPr>
          <p:cNvPr id="181" name="Google Shape;181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8" name="Google Shape;179;p28">
            <a:extLst>
              <a:ext uri="{FF2B5EF4-FFF2-40B4-BE49-F238E27FC236}">
                <a16:creationId xmlns:a16="http://schemas.microsoft.com/office/drawing/2014/main" id="{277DC505-1C1C-4B49-A244-B1D3543C9089}"/>
              </a:ext>
            </a:extLst>
          </p:cNvPr>
          <p:cNvSpPr txBox="1">
            <a:spLocks/>
          </p:cNvSpPr>
          <p:nvPr/>
        </p:nvSpPr>
        <p:spPr>
          <a:xfrm>
            <a:off x="1310309" y="2152600"/>
            <a:ext cx="7250303" cy="5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C641"/>
              </a:buClr>
              <a:buSzPts val="2400"/>
              <a:buFont typeface="Roboto"/>
              <a:buChar char="◍"/>
              <a:defRPr sz="2400" b="0" i="0" u="none" strike="noStrike" cap="non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C641"/>
              </a:buClr>
              <a:buSzPts val="1800"/>
              <a:buFont typeface="Roboto"/>
              <a:buChar char="○"/>
              <a:defRPr sz="1800" b="0" i="0" u="none" strike="noStrike" cap="non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C641"/>
              </a:buClr>
              <a:buSzPts val="1800"/>
              <a:buFont typeface="Roboto"/>
              <a:buChar char="■"/>
              <a:defRPr sz="1800" b="0" i="0" u="none" strike="noStrike" cap="non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C64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C641"/>
              </a:buClr>
              <a:buSzPts val="1800"/>
              <a:buFont typeface="Roboto"/>
              <a:buChar char="○"/>
              <a:defRPr sz="1800" b="0" i="0" u="none" strike="noStrike" cap="non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■"/>
              <a:defRPr sz="1800" b="0" i="0" u="none" strike="noStrike" cap="non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○"/>
              <a:defRPr sz="1800" b="0" i="0" u="none" strike="noStrike" cap="non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■"/>
              <a:defRPr sz="1800" b="0" i="0" u="none" strike="noStrike" cap="non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None/>
            </a:pPr>
            <a:r>
              <a:rPr lang="nl-NL" sz="2800" dirty="0"/>
              <a:t>Enzymen aanmaken </a:t>
            </a:r>
            <a:r>
              <a:rPr lang="nl-NL" sz="2800" dirty="0">
                <a:sym typeface="Wingdings" panose="05000000000000000000" pitchFamily="2" charset="2"/>
              </a:rPr>
              <a:t> DNA</a:t>
            </a:r>
          </a:p>
          <a:p>
            <a:pPr marL="800100" lvl="1"/>
            <a:endParaRPr lang="nl-NL" dirty="0">
              <a:sym typeface="Wingdings" panose="05000000000000000000" pitchFamily="2" charset="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iel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190</Words>
  <Application>Microsoft Office PowerPoint</Application>
  <PresentationFormat>Diavoorstelling (4:3)</PresentationFormat>
  <Paragraphs>37</Paragraphs>
  <Slides>6</Slides>
  <Notes>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3" baseType="lpstr">
      <vt:lpstr>Roboto</vt:lpstr>
      <vt:lpstr>Georgia</vt:lpstr>
      <vt:lpstr>Roboto Slab</vt:lpstr>
      <vt:lpstr>Oxygen</vt:lpstr>
      <vt:lpstr>Wingdings</vt:lpstr>
      <vt:lpstr>Arial</vt:lpstr>
      <vt:lpstr>Ariel template</vt:lpstr>
      <vt:lpstr>Biochemie</vt:lpstr>
      <vt:lpstr>De studie naar de chemie van het leven.</vt:lpstr>
      <vt:lpstr>PowerPoint-presentatie</vt:lpstr>
      <vt:lpstr>Bouwstenen van het leven</vt:lpstr>
      <vt:lpstr>Cicli</vt:lpstr>
      <vt:lpstr>Genetische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Evi Boelen</dc:creator>
  <cp:lastModifiedBy>Evi Boelen</cp:lastModifiedBy>
  <cp:revision>5</cp:revision>
  <dcterms:modified xsi:type="dcterms:W3CDTF">2018-12-09T15:37:11Z</dcterms:modified>
</cp:coreProperties>
</file>